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69" r:id="rId17"/>
    <p:sldId id="272" r:id="rId18"/>
    <p:sldId id="270" r:id="rId19"/>
    <p:sldId id="271" r:id="rId20"/>
    <p:sldId id="274" r:id="rId21"/>
    <p:sldId id="281" r:id="rId22"/>
    <p:sldId id="275" r:id="rId23"/>
    <p:sldId id="276" r:id="rId24"/>
    <p:sldId id="277" r:id="rId25"/>
    <p:sldId id="278" r:id="rId26"/>
    <p:sldId id="282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74CFFF-6A48-48A8-B845-529581E03FE7}" v="5" dt="2023-09-13T17:15:34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29"/>
  </p:normalViewPr>
  <p:slideViewPr>
    <p:cSldViewPr snapToGrid="0" snapToObjects="1">
      <p:cViewPr varScale="1">
        <p:scale>
          <a:sx n="155" d="100"/>
          <a:sy n="155" d="100"/>
        </p:scale>
        <p:origin x="4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d Niemann" userId="c8a14ade-d1ba-41df-b722-f1329312ea16" providerId="ADAL" clId="{D374CFFF-6A48-48A8-B845-529581E03FE7}"/>
    <pc:docChg chg="undo custSel addSld delSld modSld sldOrd">
      <pc:chgData name="Ferd Niemann" userId="c8a14ade-d1ba-41df-b722-f1329312ea16" providerId="ADAL" clId="{D374CFFF-6A48-48A8-B845-529581E03FE7}" dt="2023-09-13T17:17:18.093" v="2750"/>
      <pc:docMkLst>
        <pc:docMk/>
      </pc:docMkLst>
      <pc:sldChg chg="modSp mod">
        <pc:chgData name="Ferd Niemann" userId="c8a14ade-d1ba-41df-b722-f1329312ea16" providerId="ADAL" clId="{D374CFFF-6A48-48A8-B845-529581E03FE7}" dt="2023-09-10T20:08:30.018" v="41" actId="20577"/>
        <pc:sldMkLst>
          <pc:docMk/>
          <pc:sldMk cId="734819663" sldId="257"/>
        </pc:sldMkLst>
        <pc:spChg chg="mod">
          <ac:chgData name="Ferd Niemann" userId="c8a14ade-d1ba-41df-b722-f1329312ea16" providerId="ADAL" clId="{D374CFFF-6A48-48A8-B845-529581E03FE7}" dt="2023-09-10T20:08:30.018" v="41" actId="20577"/>
          <ac:spMkLst>
            <pc:docMk/>
            <pc:sldMk cId="734819663" sldId="257"/>
            <ac:spMk id="2" creationId="{FCACB15E-F96F-4540-A3A5-06A9684F977F}"/>
          </ac:spMkLst>
        </pc:spChg>
        <pc:spChg chg="mod">
          <ac:chgData name="Ferd Niemann" userId="c8a14ade-d1ba-41df-b722-f1329312ea16" providerId="ADAL" clId="{D374CFFF-6A48-48A8-B845-529581E03FE7}" dt="2023-09-10T20:07:07.520" v="1" actId="6549"/>
          <ac:spMkLst>
            <pc:docMk/>
            <pc:sldMk cId="734819663" sldId="257"/>
            <ac:spMk id="3" creationId="{78EC6B1E-B981-CE4F-A951-2AEC12C91585}"/>
          </ac:spMkLst>
        </pc:spChg>
      </pc:sldChg>
      <pc:sldChg chg="modSp mod">
        <pc:chgData name="Ferd Niemann" userId="c8a14ade-d1ba-41df-b722-f1329312ea16" providerId="ADAL" clId="{D374CFFF-6A48-48A8-B845-529581E03FE7}" dt="2023-09-10T20:07:25.015" v="12" actId="20577"/>
        <pc:sldMkLst>
          <pc:docMk/>
          <pc:sldMk cId="3239226001" sldId="258"/>
        </pc:sldMkLst>
        <pc:spChg chg="mod">
          <ac:chgData name="Ferd Niemann" userId="c8a14ade-d1ba-41df-b722-f1329312ea16" providerId="ADAL" clId="{D374CFFF-6A48-48A8-B845-529581E03FE7}" dt="2023-09-10T20:07:25.015" v="12" actId="20577"/>
          <ac:spMkLst>
            <pc:docMk/>
            <pc:sldMk cId="3239226001" sldId="258"/>
            <ac:spMk id="3" creationId="{5202456A-E660-1043-B3BC-2D5E44E56883}"/>
          </ac:spMkLst>
        </pc:spChg>
      </pc:sldChg>
      <pc:sldChg chg="modSp mod">
        <pc:chgData name="Ferd Niemann" userId="c8a14ade-d1ba-41df-b722-f1329312ea16" providerId="ADAL" clId="{D374CFFF-6A48-48A8-B845-529581E03FE7}" dt="2023-09-10T20:08:43.669" v="42" actId="1076"/>
        <pc:sldMkLst>
          <pc:docMk/>
          <pc:sldMk cId="2330551373" sldId="259"/>
        </pc:sldMkLst>
        <pc:spChg chg="mod">
          <ac:chgData name="Ferd Niemann" userId="c8a14ade-d1ba-41df-b722-f1329312ea16" providerId="ADAL" clId="{D374CFFF-6A48-48A8-B845-529581E03FE7}" dt="2023-09-10T20:08:43.669" v="42" actId="1076"/>
          <ac:spMkLst>
            <pc:docMk/>
            <pc:sldMk cId="2330551373" sldId="259"/>
            <ac:spMk id="3" creationId="{22F54ADE-E806-1C43-9946-B1F9627C96A6}"/>
          </ac:spMkLst>
        </pc:spChg>
      </pc:sldChg>
      <pc:sldChg chg="modSp mod">
        <pc:chgData name="Ferd Niemann" userId="c8a14ade-d1ba-41df-b722-f1329312ea16" providerId="ADAL" clId="{D374CFFF-6A48-48A8-B845-529581E03FE7}" dt="2023-09-10T20:08:22.561" v="40" actId="20577"/>
        <pc:sldMkLst>
          <pc:docMk/>
          <pc:sldMk cId="1578591129" sldId="260"/>
        </pc:sldMkLst>
        <pc:spChg chg="mod">
          <ac:chgData name="Ferd Niemann" userId="c8a14ade-d1ba-41df-b722-f1329312ea16" providerId="ADAL" clId="{D374CFFF-6A48-48A8-B845-529581E03FE7}" dt="2023-09-10T20:08:22.561" v="40" actId="20577"/>
          <ac:spMkLst>
            <pc:docMk/>
            <pc:sldMk cId="1578591129" sldId="260"/>
            <ac:spMk id="2" creationId="{EA6AA18F-19A7-0940-8F42-523F7A3FB8CD}"/>
          </ac:spMkLst>
        </pc:spChg>
      </pc:sldChg>
      <pc:sldChg chg="modSp mod">
        <pc:chgData name="Ferd Niemann" userId="c8a14ade-d1ba-41df-b722-f1329312ea16" providerId="ADAL" clId="{D374CFFF-6A48-48A8-B845-529581E03FE7}" dt="2023-09-10T20:09:40.244" v="99" actId="20577"/>
        <pc:sldMkLst>
          <pc:docMk/>
          <pc:sldMk cId="3569779965" sldId="261"/>
        </pc:sldMkLst>
        <pc:spChg chg="mod">
          <ac:chgData name="Ferd Niemann" userId="c8a14ade-d1ba-41df-b722-f1329312ea16" providerId="ADAL" clId="{D374CFFF-6A48-48A8-B845-529581E03FE7}" dt="2023-09-10T20:09:40.244" v="99" actId="20577"/>
          <ac:spMkLst>
            <pc:docMk/>
            <pc:sldMk cId="3569779965" sldId="261"/>
            <ac:spMk id="3" creationId="{3DB66917-B82F-1D45-9F9B-BAF8E1FF7A50}"/>
          </ac:spMkLst>
        </pc:spChg>
      </pc:sldChg>
      <pc:sldChg chg="modSp mod">
        <pc:chgData name="Ferd Niemann" userId="c8a14ade-d1ba-41df-b722-f1329312ea16" providerId="ADAL" clId="{D374CFFF-6A48-48A8-B845-529581E03FE7}" dt="2023-09-10T20:22:05.526" v="964" actId="20577"/>
        <pc:sldMkLst>
          <pc:docMk/>
          <pc:sldMk cId="2934399661" sldId="262"/>
        </pc:sldMkLst>
        <pc:spChg chg="mod">
          <ac:chgData name="Ferd Niemann" userId="c8a14ade-d1ba-41df-b722-f1329312ea16" providerId="ADAL" clId="{D374CFFF-6A48-48A8-B845-529581E03FE7}" dt="2023-09-10T20:22:05.526" v="964" actId="20577"/>
          <ac:spMkLst>
            <pc:docMk/>
            <pc:sldMk cId="2934399661" sldId="262"/>
            <ac:spMk id="3" creationId="{FBC9EAFF-D7D7-894D-AE2E-928754DC05E9}"/>
          </ac:spMkLst>
        </pc:spChg>
      </pc:sldChg>
      <pc:sldChg chg="modSp mod">
        <pc:chgData name="Ferd Niemann" userId="c8a14ade-d1ba-41df-b722-f1329312ea16" providerId="ADAL" clId="{D374CFFF-6A48-48A8-B845-529581E03FE7}" dt="2023-09-10T20:36:09.490" v="1422" actId="14100"/>
        <pc:sldMkLst>
          <pc:docMk/>
          <pc:sldMk cId="1403559889" sldId="264"/>
        </pc:sldMkLst>
        <pc:spChg chg="mod">
          <ac:chgData name="Ferd Niemann" userId="c8a14ade-d1ba-41df-b722-f1329312ea16" providerId="ADAL" clId="{D374CFFF-6A48-48A8-B845-529581E03FE7}" dt="2023-09-10T20:36:09.490" v="1422" actId="14100"/>
          <ac:spMkLst>
            <pc:docMk/>
            <pc:sldMk cId="1403559889" sldId="264"/>
            <ac:spMk id="3" creationId="{37EFC414-BF8C-E246-9B0B-40FBCFD04D22}"/>
          </ac:spMkLst>
        </pc:spChg>
      </pc:sldChg>
      <pc:sldChg chg="modSp mod">
        <pc:chgData name="Ferd Niemann" userId="c8a14ade-d1ba-41df-b722-f1329312ea16" providerId="ADAL" clId="{D374CFFF-6A48-48A8-B845-529581E03FE7}" dt="2023-09-10T20:14:32.804" v="224" actId="20577"/>
        <pc:sldMkLst>
          <pc:docMk/>
          <pc:sldMk cId="3641700132" sldId="267"/>
        </pc:sldMkLst>
        <pc:spChg chg="mod">
          <ac:chgData name="Ferd Niemann" userId="c8a14ade-d1ba-41df-b722-f1329312ea16" providerId="ADAL" clId="{D374CFFF-6A48-48A8-B845-529581E03FE7}" dt="2023-09-10T20:14:32.804" v="224" actId="20577"/>
          <ac:spMkLst>
            <pc:docMk/>
            <pc:sldMk cId="3641700132" sldId="267"/>
            <ac:spMk id="6" creationId="{D261D06B-EDB3-B24D-A14D-4D56AECB708B}"/>
          </ac:spMkLst>
        </pc:spChg>
      </pc:sldChg>
      <pc:sldChg chg="modSp mod">
        <pc:chgData name="Ferd Niemann" userId="c8a14ade-d1ba-41df-b722-f1329312ea16" providerId="ADAL" clId="{D374CFFF-6A48-48A8-B845-529581E03FE7}" dt="2023-09-10T20:35:28.366" v="1331" actId="1076"/>
        <pc:sldMkLst>
          <pc:docMk/>
          <pc:sldMk cId="1886176491" sldId="268"/>
        </pc:sldMkLst>
        <pc:spChg chg="mod">
          <ac:chgData name="Ferd Niemann" userId="c8a14ade-d1ba-41df-b722-f1329312ea16" providerId="ADAL" clId="{D374CFFF-6A48-48A8-B845-529581E03FE7}" dt="2023-09-10T20:35:21.330" v="1328" actId="14100"/>
          <ac:spMkLst>
            <pc:docMk/>
            <pc:sldMk cId="1886176491" sldId="268"/>
            <ac:spMk id="2" creationId="{C8DF11F0-E62A-B24C-8CDE-A8167C1EDEA5}"/>
          </ac:spMkLst>
        </pc:spChg>
        <pc:spChg chg="mod">
          <ac:chgData name="Ferd Niemann" userId="c8a14ade-d1ba-41df-b722-f1329312ea16" providerId="ADAL" clId="{D374CFFF-6A48-48A8-B845-529581E03FE7}" dt="2023-09-10T20:35:28.366" v="1331" actId="1076"/>
          <ac:spMkLst>
            <pc:docMk/>
            <pc:sldMk cId="1886176491" sldId="268"/>
            <ac:spMk id="3" creationId="{C9FBF79F-0470-3548-93D6-301E79561CB7}"/>
          </ac:spMkLst>
        </pc:spChg>
      </pc:sldChg>
      <pc:sldChg chg="modSp mod">
        <pc:chgData name="Ferd Niemann" userId="c8a14ade-d1ba-41df-b722-f1329312ea16" providerId="ADAL" clId="{D374CFFF-6A48-48A8-B845-529581E03FE7}" dt="2023-09-10T20:41:39.119" v="1607" actId="20577"/>
        <pc:sldMkLst>
          <pc:docMk/>
          <pc:sldMk cId="408560781" sldId="269"/>
        </pc:sldMkLst>
        <pc:spChg chg="mod">
          <ac:chgData name="Ferd Niemann" userId="c8a14ade-d1ba-41df-b722-f1329312ea16" providerId="ADAL" clId="{D374CFFF-6A48-48A8-B845-529581E03FE7}" dt="2023-09-10T20:41:39.119" v="1607" actId="20577"/>
          <ac:spMkLst>
            <pc:docMk/>
            <pc:sldMk cId="408560781" sldId="269"/>
            <ac:spMk id="3" creationId="{5A9C4A6F-5D4B-FF48-9208-B935781E6E7F}"/>
          </ac:spMkLst>
        </pc:spChg>
      </pc:sldChg>
      <pc:sldChg chg="modSp mod">
        <pc:chgData name="Ferd Niemann" userId="c8a14ade-d1ba-41df-b722-f1329312ea16" providerId="ADAL" clId="{D374CFFF-6A48-48A8-B845-529581E03FE7}" dt="2023-09-10T20:36:37.550" v="1442" actId="20577"/>
        <pc:sldMkLst>
          <pc:docMk/>
          <pc:sldMk cId="3265943560" sldId="270"/>
        </pc:sldMkLst>
        <pc:spChg chg="mod">
          <ac:chgData name="Ferd Niemann" userId="c8a14ade-d1ba-41df-b722-f1329312ea16" providerId="ADAL" clId="{D374CFFF-6A48-48A8-B845-529581E03FE7}" dt="2023-09-10T20:36:37.550" v="1442" actId="20577"/>
          <ac:spMkLst>
            <pc:docMk/>
            <pc:sldMk cId="3265943560" sldId="270"/>
            <ac:spMk id="3" creationId="{EFB0DC4C-545F-6641-86CC-B28F1A6416FD}"/>
          </ac:spMkLst>
        </pc:spChg>
      </pc:sldChg>
      <pc:sldChg chg="modSp mod">
        <pc:chgData name="Ferd Niemann" userId="c8a14ade-d1ba-41df-b722-f1329312ea16" providerId="ADAL" clId="{D374CFFF-6A48-48A8-B845-529581E03FE7}" dt="2023-09-10T20:33:57.526" v="1243" actId="1076"/>
        <pc:sldMkLst>
          <pc:docMk/>
          <pc:sldMk cId="3742531820" sldId="271"/>
        </pc:sldMkLst>
        <pc:spChg chg="mod">
          <ac:chgData name="Ferd Niemann" userId="c8a14ade-d1ba-41df-b722-f1329312ea16" providerId="ADAL" clId="{D374CFFF-6A48-48A8-B845-529581E03FE7}" dt="2023-09-10T20:33:57.526" v="1243" actId="1076"/>
          <ac:spMkLst>
            <pc:docMk/>
            <pc:sldMk cId="3742531820" sldId="271"/>
            <ac:spMk id="3" creationId="{C6767967-CA87-E549-BAA8-41EDACE0322A}"/>
          </ac:spMkLst>
        </pc:spChg>
      </pc:sldChg>
      <pc:sldChg chg="modSp mod">
        <pc:chgData name="Ferd Niemann" userId="c8a14ade-d1ba-41df-b722-f1329312ea16" providerId="ADAL" clId="{D374CFFF-6A48-48A8-B845-529581E03FE7}" dt="2023-09-10T20:17:26.513" v="443" actId="20577"/>
        <pc:sldMkLst>
          <pc:docMk/>
          <pc:sldMk cId="1314078215" sldId="272"/>
        </pc:sldMkLst>
        <pc:spChg chg="mod">
          <ac:chgData name="Ferd Niemann" userId="c8a14ade-d1ba-41df-b722-f1329312ea16" providerId="ADAL" clId="{D374CFFF-6A48-48A8-B845-529581E03FE7}" dt="2023-09-10T20:17:26.513" v="443" actId="20577"/>
          <ac:spMkLst>
            <pc:docMk/>
            <pc:sldMk cId="1314078215" sldId="272"/>
            <ac:spMk id="3" creationId="{E78B6F90-FC53-D04B-AAC2-AA8D8D6D79EA}"/>
          </ac:spMkLst>
        </pc:spChg>
      </pc:sldChg>
      <pc:sldChg chg="modSp mod">
        <pc:chgData name="Ferd Niemann" userId="c8a14ade-d1ba-41df-b722-f1329312ea16" providerId="ADAL" clId="{D374CFFF-6A48-48A8-B845-529581E03FE7}" dt="2023-09-10T20:16:06.350" v="307" actId="27636"/>
        <pc:sldMkLst>
          <pc:docMk/>
          <pc:sldMk cId="3597039492" sldId="273"/>
        </pc:sldMkLst>
        <pc:spChg chg="mod">
          <ac:chgData name="Ferd Niemann" userId="c8a14ade-d1ba-41df-b722-f1329312ea16" providerId="ADAL" clId="{D374CFFF-6A48-48A8-B845-529581E03FE7}" dt="2023-09-10T20:16:06.350" v="307" actId="27636"/>
          <ac:spMkLst>
            <pc:docMk/>
            <pc:sldMk cId="3597039492" sldId="273"/>
            <ac:spMk id="3" creationId="{82A44BD4-3089-3948-BF45-0DF8AE5518CE}"/>
          </ac:spMkLst>
        </pc:spChg>
      </pc:sldChg>
      <pc:sldChg chg="modSp mod">
        <pc:chgData name="Ferd Niemann" userId="c8a14ade-d1ba-41df-b722-f1329312ea16" providerId="ADAL" clId="{D374CFFF-6A48-48A8-B845-529581E03FE7}" dt="2023-09-10T20:40:21.002" v="1484" actId="20577"/>
        <pc:sldMkLst>
          <pc:docMk/>
          <pc:sldMk cId="2761659078" sldId="274"/>
        </pc:sldMkLst>
        <pc:spChg chg="mod">
          <ac:chgData name="Ferd Niemann" userId="c8a14ade-d1ba-41df-b722-f1329312ea16" providerId="ADAL" clId="{D374CFFF-6A48-48A8-B845-529581E03FE7}" dt="2023-09-10T20:40:21.002" v="1484" actId="20577"/>
          <ac:spMkLst>
            <pc:docMk/>
            <pc:sldMk cId="2761659078" sldId="274"/>
            <ac:spMk id="3" creationId="{94AF5422-8003-BF41-93E5-34D4B018EEE4}"/>
          </ac:spMkLst>
        </pc:spChg>
      </pc:sldChg>
      <pc:sldChg chg="modSp mod">
        <pc:chgData name="Ferd Niemann" userId="c8a14ade-d1ba-41df-b722-f1329312ea16" providerId="ADAL" clId="{D374CFFF-6A48-48A8-B845-529581E03FE7}" dt="2023-09-10T20:42:38.082" v="1666" actId="1076"/>
        <pc:sldMkLst>
          <pc:docMk/>
          <pc:sldMk cId="1586759654" sldId="275"/>
        </pc:sldMkLst>
        <pc:spChg chg="mod">
          <ac:chgData name="Ferd Niemann" userId="c8a14ade-d1ba-41df-b722-f1329312ea16" providerId="ADAL" clId="{D374CFFF-6A48-48A8-B845-529581E03FE7}" dt="2023-09-10T20:28:02.697" v="973" actId="20577"/>
          <ac:spMkLst>
            <pc:docMk/>
            <pc:sldMk cId="1586759654" sldId="275"/>
            <ac:spMk id="2" creationId="{F075B6D6-9C85-284E-84FF-1D07854302CE}"/>
          </ac:spMkLst>
        </pc:spChg>
        <pc:spChg chg="mod">
          <ac:chgData name="Ferd Niemann" userId="c8a14ade-d1ba-41df-b722-f1329312ea16" providerId="ADAL" clId="{D374CFFF-6A48-48A8-B845-529581E03FE7}" dt="2023-09-10T20:42:38.082" v="1666" actId="1076"/>
          <ac:spMkLst>
            <pc:docMk/>
            <pc:sldMk cId="1586759654" sldId="275"/>
            <ac:spMk id="3" creationId="{05A9CE78-4558-074D-9351-0CB125746374}"/>
          </ac:spMkLst>
        </pc:spChg>
      </pc:sldChg>
      <pc:sldChg chg="modSp mod">
        <pc:chgData name="Ferd Niemann" userId="c8a14ade-d1ba-41df-b722-f1329312ea16" providerId="ADAL" clId="{D374CFFF-6A48-48A8-B845-529581E03FE7}" dt="2023-09-10T20:43:15.158" v="1777" actId="20577"/>
        <pc:sldMkLst>
          <pc:docMk/>
          <pc:sldMk cId="1746624027" sldId="276"/>
        </pc:sldMkLst>
        <pc:spChg chg="mod">
          <ac:chgData name="Ferd Niemann" userId="c8a14ade-d1ba-41df-b722-f1329312ea16" providerId="ADAL" clId="{D374CFFF-6A48-48A8-B845-529581E03FE7}" dt="2023-09-10T20:28:07.082" v="977" actId="20577"/>
          <ac:spMkLst>
            <pc:docMk/>
            <pc:sldMk cId="1746624027" sldId="276"/>
            <ac:spMk id="2" creationId="{51CB7EDB-8E1B-7845-A8A9-75FF94514CFA}"/>
          </ac:spMkLst>
        </pc:spChg>
        <pc:spChg chg="mod">
          <ac:chgData name="Ferd Niemann" userId="c8a14ade-d1ba-41df-b722-f1329312ea16" providerId="ADAL" clId="{D374CFFF-6A48-48A8-B845-529581E03FE7}" dt="2023-09-10T20:43:15.158" v="1777" actId="20577"/>
          <ac:spMkLst>
            <pc:docMk/>
            <pc:sldMk cId="1746624027" sldId="276"/>
            <ac:spMk id="3" creationId="{8527B904-0555-9343-9597-245509569986}"/>
          </ac:spMkLst>
        </pc:spChg>
      </pc:sldChg>
      <pc:sldChg chg="modSp mod">
        <pc:chgData name="Ferd Niemann" userId="c8a14ade-d1ba-41df-b722-f1329312ea16" providerId="ADAL" clId="{D374CFFF-6A48-48A8-B845-529581E03FE7}" dt="2023-09-10T20:28:09.980" v="979" actId="6549"/>
        <pc:sldMkLst>
          <pc:docMk/>
          <pc:sldMk cId="2616097657" sldId="277"/>
        </pc:sldMkLst>
        <pc:spChg chg="mod">
          <ac:chgData name="Ferd Niemann" userId="c8a14ade-d1ba-41df-b722-f1329312ea16" providerId="ADAL" clId="{D374CFFF-6A48-48A8-B845-529581E03FE7}" dt="2023-09-10T20:28:09.980" v="979" actId="6549"/>
          <ac:spMkLst>
            <pc:docMk/>
            <pc:sldMk cId="2616097657" sldId="277"/>
            <ac:spMk id="2" creationId="{980370AA-18A4-054F-BAFB-6F0253E9D2AD}"/>
          </ac:spMkLst>
        </pc:spChg>
      </pc:sldChg>
      <pc:sldChg chg="modSp mod">
        <pc:chgData name="Ferd Niemann" userId="c8a14ade-d1ba-41df-b722-f1329312ea16" providerId="ADAL" clId="{D374CFFF-6A48-48A8-B845-529581E03FE7}" dt="2023-09-10T20:43:59.909" v="1817" actId="27636"/>
        <pc:sldMkLst>
          <pc:docMk/>
          <pc:sldMk cId="3430507372" sldId="278"/>
        </pc:sldMkLst>
        <pc:spChg chg="mod">
          <ac:chgData name="Ferd Niemann" userId="c8a14ade-d1ba-41df-b722-f1329312ea16" providerId="ADAL" clId="{D374CFFF-6A48-48A8-B845-529581E03FE7}" dt="2023-09-10T20:43:45.107" v="1781" actId="20577"/>
          <ac:spMkLst>
            <pc:docMk/>
            <pc:sldMk cId="3430507372" sldId="278"/>
            <ac:spMk id="2" creationId="{762FE05F-3250-2740-ADC8-CAB410F617F9}"/>
          </ac:spMkLst>
        </pc:spChg>
        <pc:spChg chg="mod">
          <ac:chgData name="Ferd Niemann" userId="c8a14ade-d1ba-41df-b722-f1329312ea16" providerId="ADAL" clId="{D374CFFF-6A48-48A8-B845-529581E03FE7}" dt="2023-09-10T20:43:59.909" v="1817" actId="27636"/>
          <ac:spMkLst>
            <pc:docMk/>
            <pc:sldMk cId="3430507372" sldId="278"/>
            <ac:spMk id="3" creationId="{83C6E65D-4839-4A47-859C-17492646AA8D}"/>
          </ac:spMkLst>
        </pc:spChg>
      </pc:sldChg>
      <pc:sldChg chg="addSp delSp modSp mod">
        <pc:chgData name="Ferd Niemann" userId="c8a14ade-d1ba-41df-b722-f1329312ea16" providerId="ADAL" clId="{D374CFFF-6A48-48A8-B845-529581E03FE7}" dt="2023-09-13T17:15:34.960" v="2414"/>
        <pc:sldMkLst>
          <pc:docMk/>
          <pc:sldMk cId="1500809583" sldId="279"/>
        </pc:sldMkLst>
        <pc:spChg chg="add mod">
          <ac:chgData name="Ferd Niemann" userId="c8a14ade-d1ba-41df-b722-f1329312ea16" providerId="ADAL" clId="{D374CFFF-6A48-48A8-B845-529581E03FE7}" dt="2023-09-10T20:48:54.582" v="2355" actId="6549"/>
          <ac:spMkLst>
            <pc:docMk/>
            <pc:sldMk cId="1500809583" sldId="279"/>
            <ac:spMk id="9" creationId="{C3A45894-DB82-F466-15A4-C057444A34E0}"/>
          </ac:spMkLst>
        </pc:spChg>
        <pc:picChg chg="add del mod">
          <ac:chgData name="Ferd Niemann" userId="c8a14ade-d1ba-41df-b722-f1329312ea16" providerId="ADAL" clId="{D374CFFF-6A48-48A8-B845-529581E03FE7}" dt="2023-09-13T17:15:34.960" v="2414"/>
          <ac:picMkLst>
            <pc:docMk/>
            <pc:sldMk cId="1500809583" sldId="279"/>
            <ac:picMk id="2" creationId="{E068739E-71A1-D96B-999E-44AFEFE8CF27}"/>
          </ac:picMkLst>
        </pc:picChg>
      </pc:sldChg>
      <pc:sldChg chg="new del">
        <pc:chgData name="Ferd Niemann" userId="c8a14ade-d1ba-41df-b722-f1329312ea16" providerId="ADAL" clId="{D374CFFF-6A48-48A8-B845-529581E03FE7}" dt="2023-09-10T20:27:36.886" v="967" actId="47"/>
        <pc:sldMkLst>
          <pc:docMk/>
          <pc:sldMk cId="1042903698" sldId="280"/>
        </pc:sldMkLst>
      </pc:sldChg>
      <pc:sldChg chg="addSp modSp add mod ord">
        <pc:chgData name="Ferd Niemann" userId="c8a14ade-d1ba-41df-b722-f1329312ea16" providerId="ADAL" clId="{D374CFFF-6A48-48A8-B845-529581E03FE7}" dt="2023-09-10T20:42:32.417" v="1665" actId="1076"/>
        <pc:sldMkLst>
          <pc:docMk/>
          <pc:sldMk cId="2876474845" sldId="281"/>
        </pc:sldMkLst>
        <pc:spChg chg="mod">
          <ac:chgData name="Ferd Niemann" userId="c8a14ade-d1ba-41df-b722-f1329312ea16" providerId="ADAL" clId="{D374CFFF-6A48-48A8-B845-529581E03FE7}" dt="2023-09-10T20:29:20.374" v="1056" actId="20577"/>
          <ac:spMkLst>
            <pc:docMk/>
            <pc:sldMk cId="2876474845" sldId="281"/>
            <ac:spMk id="2" creationId="{6752D38B-0F81-7744-98CB-DF4CF3D5F1F1}"/>
          </ac:spMkLst>
        </pc:spChg>
        <pc:spChg chg="mod">
          <ac:chgData name="Ferd Niemann" userId="c8a14ade-d1ba-41df-b722-f1329312ea16" providerId="ADAL" clId="{D374CFFF-6A48-48A8-B845-529581E03FE7}" dt="2023-09-10T20:42:26.807" v="1663" actId="20577"/>
          <ac:spMkLst>
            <pc:docMk/>
            <pc:sldMk cId="2876474845" sldId="281"/>
            <ac:spMk id="3" creationId="{EFB0DC4C-545F-6641-86CC-B28F1A6416FD}"/>
          </ac:spMkLst>
        </pc:spChg>
        <pc:picChg chg="add mod">
          <ac:chgData name="Ferd Niemann" userId="c8a14ade-d1ba-41df-b722-f1329312ea16" providerId="ADAL" clId="{D374CFFF-6A48-48A8-B845-529581E03FE7}" dt="2023-09-10T20:42:32.417" v="1665" actId="1076"/>
          <ac:picMkLst>
            <pc:docMk/>
            <pc:sldMk cId="2876474845" sldId="281"/>
            <ac:picMk id="5" creationId="{97F22BB2-CC3C-D1B9-5683-F1A710DC5024}"/>
          </ac:picMkLst>
        </pc:picChg>
      </pc:sldChg>
      <pc:sldChg chg="modSp add mod">
        <pc:chgData name="Ferd Niemann" userId="c8a14ade-d1ba-41df-b722-f1329312ea16" providerId="ADAL" clId="{D374CFFF-6A48-48A8-B845-529581E03FE7}" dt="2023-09-10T20:51:16.782" v="2410" actId="20577"/>
        <pc:sldMkLst>
          <pc:docMk/>
          <pc:sldMk cId="2997947739" sldId="282"/>
        </pc:sldMkLst>
        <pc:spChg chg="mod">
          <ac:chgData name="Ferd Niemann" userId="c8a14ade-d1ba-41df-b722-f1329312ea16" providerId="ADAL" clId="{D374CFFF-6A48-48A8-B845-529581E03FE7}" dt="2023-09-10T20:46:05.723" v="2077" actId="6549"/>
          <ac:spMkLst>
            <pc:docMk/>
            <pc:sldMk cId="2997947739" sldId="282"/>
            <ac:spMk id="2" creationId="{762FE05F-3250-2740-ADC8-CAB410F617F9}"/>
          </ac:spMkLst>
        </pc:spChg>
        <pc:spChg chg="mod">
          <ac:chgData name="Ferd Niemann" userId="c8a14ade-d1ba-41df-b722-f1329312ea16" providerId="ADAL" clId="{D374CFFF-6A48-48A8-B845-529581E03FE7}" dt="2023-09-10T20:51:16.782" v="2410" actId="20577"/>
          <ac:spMkLst>
            <pc:docMk/>
            <pc:sldMk cId="2997947739" sldId="282"/>
            <ac:spMk id="3" creationId="{83C6E65D-4839-4A47-859C-17492646AA8D}"/>
          </ac:spMkLst>
        </pc:spChg>
      </pc:sldChg>
      <pc:sldChg chg="modSp new mod ord">
        <pc:chgData name="Ferd Niemann" userId="c8a14ade-d1ba-41df-b722-f1329312ea16" providerId="ADAL" clId="{D374CFFF-6A48-48A8-B845-529581E03FE7}" dt="2023-09-13T17:17:18.093" v="2750"/>
        <pc:sldMkLst>
          <pc:docMk/>
          <pc:sldMk cId="2957735697" sldId="283"/>
        </pc:sldMkLst>
        <pc:spChg chg="mod">
          <ac:chgData name="Ferd Niemann" userId="c8a14ade-d1ba-41df-b722-f1329312ea16" providerId="ADAL" clId="{D374CFFF-6A48-48A8-B845-529581E03FE7}" dt="2023-09-13T17:15:51.088" v="2441" actId="20577"/>
          <ac:spMkLst>
            <pc:docMk/>
            <pc:sldMk cId="2957735697" sldId="283"/>
            <ac:spMk id="2" creationId="{0F623EF3-A522-3285-62D1-1A0346C87E0F}"/>
          </ac:spMkLst>
        </pc:spChg>
        <pc:spChg chg="mod">
          <ac:chgData name="Ferd Niemann" userId="c8a14ade-d1ba-41df-b722-f1329312ea16" providerId="ADAL" clId="{D374CFFF-6A48-48A8-B845-529581E03FE7}" dt="2023-09-13T17:17:01.460" v="2748" actId="20577"/>
          <ac:spMkLst>
            <pc:docMk/>
            <pc:sldMk cId="2957735697" sldId="283"/>
            <ac:spMk id="3" creationId="{5ADD7225-E482-92B0-10BA-6D4B7A98B05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26196-0710-C349-9195-078C78F65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dirty="0"/>
              <a:t>Legal Docs Done Right: </a:t>
            </a:r>
            <a:r>
              <a:rPr lang="en-US" sz="3000" dirty="0"/>
              <a:t>Key Provisions to Avoid Nightmares</a:t>
            </a:r>
            <a:br>
              <a:rPr lang="en-US" sz="6000" dirty="0"/>
            </a:br>
            <a:r>
              <a:rPr lang="en-US" sz="6000" dirty="0"/>
              <a:t>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83692-43D3-3C22-DABB-444049B5051C}"/>
              </a:ext>
            </a:extLst>
          </p:cNvPr>
          <p:cNvSpPr txBox="1"/>
          <p:nvPr/>
        </p:nvSpPr>
        <p:spPr>
          <a:xfrm>
            <a:off x="3215439" y="4386464"/>
            <a:ext cx="60939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1300" rtl="0">
              <a:spcBef>
                <a:spcPts val="0"/>
              </a:spcBef>
              <a:spcAft>
                <a:spcPts val="800"/>
              </a:spcAft>
            </a:pPr>
            <a:r>
              <a:rPr lang="en-US" sz="2800" b="1" i="0" u="none" strike="noStrike" dirty="0">
                <a:effectLst/>
                <a:latin typeface="Lora" panose="020F0502020204030204" pitchFamily="2" charset="0"/>
              </a:rPr>
              <a:t>Ferd E. Niemann IV</a:t>
            </a:r>
            <a:endParaRPr lang="en-US" b="0" dirty="0">
              <a:effectLst/>
            </a:endParaRPr>
          </a:p>
          <a:p>
            <a:pPr marR="241300" rtl="0">
              <a:spcBef>
                <a:spcPts val="0"/>
              </a:spcBef>
              <a:spcAft>
                <a:spcPts val="800"/>
              </a:spcAft>
            </a:pPr>
            <a:r>
              <a:rPr lang="en-US" sz="1800" b="0" i="0" u="none" strike="noStrike" dirty="0">
                <a:effectLst/>
                <a:latin typeface="Times New Roman" panose="02020603050405020304" pitchFamily="18" charset="0"/>
              </a:rPr>
              <a:t>MHP Lawyer/Owner/Operator/Investor </a:t>
            </a:r>
            <a:endParaRPr lang="en-US" b="0" dirty="0">
              <a:effectLst/>
            </a:endParaRPr>
          </a:p>
          <a:p>
            <a:pPr marR="241300" rtl="0">
              <a:spcBef>
                <a:spcPts val="0"/>
              </a:spcBef>
              <a:spcAft>
                <a:spcPts val="800"/>
              </a:spcAft>
            </a:pPr>
            <a:r>
              <a:rPr lang="en-US" sz="1800" b="0" i="0" u="none" strike="noStrike" dirty="0">
                <a:effectLst/>
                <a:latin typeface="Times New Roman" panose="02020603050405020304" pitchFamily="18" charset="0"/>
              </a:rPr>
              <a:t>Broker | CCIM | MBA | Podcaster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8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E76A7-DCE7-B147-94D5-29F94B74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DUE DILIGENCE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FC414-BF8C-E246-9B0B-40FBCFD04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13766"/>
            <a:ext cx="9074423" cy="41954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WHEN DOES THE “SHOT CLOCK” START?</a:t>
            </a:r>
          </a:p>
          <a:p>
            <a:pPr lvl="1"/>
            <a:r>
              <a:rPr lang="en-US" dirty="0"/>
              <a:t>EFFECTIVE DATE (WHAT IF SELLER DOESN’T DELIVER? DEFAULT)</a:t>
            </a:r>
          </a:p>
          <a:p>
            <a:pPr lvl="1"/>
            <a:r>
              <a:rPr lang="en-US" dirty="0"/>
              <a:t>RECEIPT OF DD MATERIALS, TITLE COMMITMENT, AND SURVEY?</a:t>
            </a:r>
          </a:p>
          <a:p>
            <a:r>
              <a:rPr lang="en-US" dirty="0"/>
              <a:t>WHEN DOES IT END?</a:t>
            </a:r>
          </a:p>
          <a:p>
            <a:pPr lvl="1"/>
            <a:r>
              <a:rPr lang="en-US" dirty="0"/>
              <a:t>DATE AND TIME – BE SPECIFIC</a:t>
            </a:r>
          </a:p>
          <a:p>
            <a:r>
              <a:rPr lang="en-US" dirty="0"/>
              <a:t>ABSOLUTE RIGHT FOR BUYER TO TERMINATE PRIOR TO EXPIRATION</a:t>
            </a:r>
          </a:p>
          <a:p>
            <a:pPr lvl="1"/>
            <a:r>
              <a:rPr lang="en-US" dirty="0"/>
              <a:t>HOW? MAKE SURE NOTICE SECTION OF PSA PROVIDES FOR EMAIL DELIVERY OF TERMINATION NOTICES </a:t>
            </a:r>
          </a:p>
          <a:p>
            <a:r>
              <a:rPr lang="en-US" dirty="0"/>
              <a:t>EARNEST MONEY RETURN IF PSA IS TERMINATED</a:t>
            </a:r>
          </a:p>
          <a:p>
            <a:pPr lvl="1"/>
            <a:r>
              <a:rPr lang="en-US" dirty="0"/>
              <a:t>AUTO LIVE VS AUTO HARD</a:t>
            </a:r>
          </a:p>
          <a:p>
            <a:pPr lvl="1"/>
            <a:r>
              <a:rPr lang="en-US" dirty="0"/>
              <a:t>MAKE IT CLEAR FOR THE TITLE COMPANY (BE VERY CLEAR)</a:t>
            </a:r>
          </a:p>
          <a:p>
            <a:pPr lvl="1"/>
            <a:r>
              <a:rPr lang="en-US" dirty="0"/>
              <a:t>USE A TITLE COMPANY YOU CAN PREDICT – “SOLE AND UNILATERAL RIGHT TO TERMINATE”</a:t>
            </a:r>
          </a:p>
          <a:p>
            <a:r>
              <a:rPr lang="en-US" dirty="0"/>
              <a:t>EXTENSION PERIOD (AND FEE) / HOW DO YOU ELECT THIS? APPLICABLE?</a:t>
            </a:r>
          </a:p>
        </p:txBody>
      </p:sp>
    </p:spTree>
    <p:extLst>
      <p:ext uri="{BB962C8B-B14F-4D97-AF65-F5344CB8AC3E}">
        <p14:creationId xmlns:p14="http://schemas.microsoft.com/office/powerpoint/2010/main" val="1403559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8C70-7AD6-894D-8E29-FEAFAFF2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</a:t>
            </a:r>
            <a:r>
              <a:rPr lang="en-US" sz="3000" dirty="0"/>
              <a:t>SELLER DELIVERABLES (EXHIBIT TO PSA	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0CB2F-FD12-3144-899F-CD0B3DB9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57300"/>
            <a:ext cx="8946541" cy="5414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D87CD1-36C3-6A43-A22B-ED1D83D5D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257299"/>
            <a:ext cx="11806237" cy="54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7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4AB8-02CE-6E40-846C-A2E028FDB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SELLER DELIVERABLES (CONT.)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2D2608-06EA-D148-9E48-7CB7D0C89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88C6311-F050-EA47-94A8-E854374F0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152983"/>
            <a:ext cx="11487150" cy="536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8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EE6D3-7100-B041-9A9D-7663A0C02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6020"/>
          </a:xfrm>
        </p:spPr>
        <p:txBody>
          <a:bodyPr/>
          <a:lstStyle/>
          <a:p>
            <a:r>
              <a:rPr lang="en-US" dirty="0"/>
              <a:t>10. SELLER COVENANTS (PROMISES)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61D06B-EDB3-B24D-A14D-4D56AECB7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28738"/>
            <a:ext cx="8946541" cy="4195481"/>
          </a:xfrm>
        </p:spPr>
        <p:txBody>
          <a:bodyPr/>
          <a:lstStyle/>
          <a:p>
            <a:r>
              <a:rPr lang="en-US" dirty="0"/>
              <a:t>TERMINATE ALL PERSONNEL, EMPLOYMENT, VENDOR, AND SERVICE CONTRACTS PRIOR TO CLOSING</a:t>
            </a:r>
          </a:p>
          <a:p>
            <a:pPr lvl="1"/>
            <a:r>
              <a:rPr lang="en-US" dirty="0"/>
              <a:t>INTERVIEW MANAGEMENT PRIOR TO CLOSING BUT NOT BE OBLIGATED TO HIRE A BAD MANAGER</a:t>
            </a:r>
          </a:p>
          <a:p>
            <a:pPr lvl="1"/>
            <a:r>
              <a:rPr lang="en-US" dirty="0"/>
              <a:t>NO UNEMPLOYMENT CLAIMS (EXAMPLE)</a:t>
            </a:r>
          </a:p>
          <a:p>
            <a:pPr lvl="1"/>
            <a:r>
              <a:rPr lang="en-US" dirty="0"/>
              <a:t>SECURITY CAMERA CONTRACTS (EXAMPLE)</a:t>
            </a:r>
          </a:p>
          <a:p>
            <a:pPr lvl="1"/>
            <a:r>
              <a:rPr lang="en-US" dirty="0"/>
              <a:t>TRASH, WATER, BILLING, MANAGEMENT (EXAMPLE)</a:t>
            </a:r>
          </a:p>
          <a:p>
            <a:r>
              <a:rPr lang="en-US" dirty="0"/>
              <a:t>CONTINUE TO OPERATE THE PROPERTY UP TO CLOSING</a:t>
            </a:r>
          </a:p>
          <a:p>
            <a:pPr lvl="1"/>
            <a:r>
              <a:rPr lang="en-US" dirty="0"/>
              <a:t>MAINTENANCE, COLLECTIONS, EVICTIONS</a:t>
            </a:r>
          </a:p>
          <a:p>
            <a:r>
              <a:rPr lang="en-US" dirty="0"/>
              <a:t>CONTINUED COMPLIANCE WITH RULES AND REGULATIONS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00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11F0-E62A-B24C-8CDE-A8167C1ED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452718"/>
            <a:ext cx="10491537" cy="1400530"/>
          </a:xfrm>
        </p:spPr>
        <p:txBody>
          <a:bodyPr/>
          <a:lstStyle/>
          <a:p>
            <a:r>
              <a:rPr lang="en-US" dirty="0"/>
              <a:t>11. REPRESENTATIONS AND WARRANTIES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BF79F-0470-3548-93D6-301E79561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26832"/>
            <a:ext cx="8946541" cy="495438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SELLER AUTHORITY TO SIGN PSA AND SELL PROPERTY</a:t>
            </a:r>
          </a:p>
          <a:p>
            <a:r>
              <a:rPr lang="en-US" dirty="0"/>
              <a:t>NO OPTIONS OR OTHER RENTAL ARRANGEMENTS OR RIGHTS OF FIRST REFUSAL IN PLACE (OTHER THAN MH TENANT LEASES)</a:t>
            </a:r>
          </a:p>
          <a:p>
            <a:pPr lvl="1"/>
            <a:r>
              <a:rPr lang="en-US" dirty="0"/>
              <a:t>NOTE: CERTAIN STATES HAVE STATUTORY, TENANT ROFR RIGHTS AND NOTICE OBLIGATIONS (COLORADO, FOR EXAMPLE)</a:t>
            </a:r>
          </a:p>
          <a:p>
            <a:r>
              <a:rPr lang="en-US" dirty="0"/>
              <a:t>PROPERTY HAS DIRECT VEHICULAR AND PEDESTRIAN ACCESS</a:t>
            </a:r>
          </a:p>
          <a:p>
            <a:r>
              <a:rPr lang="en-US" dirty="0"/>
              <a:t>SELLER NOT AWARE OF ANY LEGAL ACTIONS OR PROCEEDINGS AGAINST THE PROPERTY / COMPLIANCE WITH RULES AND REGULATIONS</a:t>
            </a:r>
          </a:p>
          <a:p>
            <a:r>
              <a:rPr lang="en-US" dirty="0"/>
              <a:t>NO THREATENED CONDEMNATION</a:t>
            </a:r>
          </a:p>
          <a:p>
            <a:r>
              <a:rPr lang="en-US" dirty="0"/>
              <a:t>ALL LICENSES NEEDED FOR OPERATION ARE IN PLACE</a:t>
            </a:r>
          </a:p>
          <a:p>
            <a:r>
              <a:rPr lang="en-US" dirty="0"/>
              <a:t>NO SPECIAL TAXES OR ASSESSMENTS</a:t>
            </a:r>
          </a:p>
          <a:p>
            <a:r>
              <a:rPr lang="en-US" dirty="0"/>
              <a:t>NO HAZARDOUS WASTE OR DANGEROUS CONDITIONS</a:t>
            </a:r>
          </a:p>
          <a:p>
            <a:r>
              <a:rPr lang="en-US" dirty="0"/>
              <a:t>PROPERTY NOT SUBJECT TO RENT CONTROL LAWS, RENT STABILIZATION LAWS, ETC.</a:t>
            </a:r>
          </a:p>
          <a:p>
            <a:r>
              <a:rPr lang="en-US" dirty="0"/>
              <a:t>PROPERTY SHALL NOT GO DOWN IN CONDITION OR VALUE (MATERIAL?)</a:t>
            </a:r>
          </a:p>
          <a:p>
            <a:r>
              <a:rPr lang="en-US" dirty="0"/>
              <a:t>MAKE SELLER SAY YES, NO, OR N/A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76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A63A5-855A-AB42-99D6-AAB3DDBD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 CONDITIONS PRECEDENT TO 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44BD4-3089-3948-BF45-0DF8AE551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2052919"/>
            <a:ext cx="9045216" cy="3147732"/>
          </a:xfrm>
        </p:spPr>
        <p:txBody>
          <a:bodyPr>
            <a:normAutofit/>
          </a:bodyPr>
          <a:lstStyle/>
          <a:p>
            <a:r>
              <a:rPr lang="en-US" dirty="0"/>
              <a:t>THESE ARE USUALLY STILL VALID EVEN AFTER DUE DILIGENCE PERIOD (AKA “INSPECTION PERIOD”) HAS PASSED AND GIVES THE BUYER AN OUT PRIOR TO CLOSING (PLUS EMD RETURN AND POSSIBLY DAMAGES)</a:t>
            </a:r>
          </a:p>
          <a:p>
            <a:r>
              <a:rPr lang="en-US" dirty="0"/>
              <a:t>FINANCING CONTINGENCY</a:t>
            </a:r>
          </a:p>
          <a:p>
            <a:r>
              <a:rPr lang="en-US" dirty="0"/>
              <a:t>INSURANCE CONTINGENCY</a:t>
            </a:r>
          </a:p>
          <a:p>
            <a:r>
              <a:rPr lang="en-US" dirty="0"/>
              <a:t>SATISFACTORY REVIEW OF ENVIRONMENTAL/ SURVEY/APPRAISAL</a:t>
            </a:r>
          </a:p>
          <a:p>
            <a:r>
              <a:rPr lang="en-US" dirty="0"/>
              <a:t>THESE ARE HEAVILY NEGOTIATED ALONG WITH SELLER REPS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39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795A-973A-A04E-931B-89B30AEC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	CLOSING PRORATIONS AND CLOSING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C4A6F-5D4B-FF48-9208-B935781E6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TAXES</a:t>
            </a:r>
          </a:p>
          <a:p>
            <a:r>
              <a:rPr lang="en-US" dirty="0"/>
              <a:t>RENTS (INCLUDING BACK RENT)</a:t>
            </a:r>
          </a:p>
          <a:p>
            <a:r>
              <a:rPr lang="en-US" dirty="0"/>
              <a:t>TITLE POLICY</a:t>
            </a:r>
          </a:p>
          <a:p>
            <a:r>
              <a:rPr lang="en-US" dirty="0"/>
              <a:t>TRANSFER OR GRANTOR FEES</a:t>
            </a:r>
          </a:p>
          <a:p>
            <a:r>
              <a:rPr lang="en-US" dirty="0"/>
              <a:t>DOCUMENT STAMPS</a:t>
            </a:r>
          </a:p>
          <a:p>
            <a:r>
              <a:rPr lang="en-US" dirty="0"/>
              <a:t>ESCROW FEES</a:t>
            </a:r>
          </a:p>
          <a:p>
            <a:r>
              <a:rPr lang="en-US" dirty="0"/>
              <a:t>SURVEY</a:t>
            </a:r>
          </a:p>
          <a:p>
            <a:r>
              <a:rPr lang="en-US" dirty="0"/>
              <a:t>ENVIRONMENTAL REPORTS</a:t>
            </a:r>
          </a:p>
          <a:p>
            <a:r>
              <a:rPr lang="en-US" dirty="0"/>
              <a:t>AVOID “LOCAL CUSTOM”</a:t>
            </a:r>
          </a:p>
          <a:p>
            <a:r>
              <a:rPr lang="en-US" dirty="0"/>
              <a:t>POST-CLOSING ESCROW HOLDBACK AGREEMENT?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0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D69B-CAD6-2542-88B0-B9B9B80A0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14. 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B6F90-FC53-D04B-AAC2-AA8D8D6D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00176"/>
            <a:ext cx="8946541" cy="48482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BEST TO TIME BASED ON “X” DAYS AFTER EXPIRATION OF DD PERIOD</a:t>
            </a:r>
          </a:p>
          <a:p>
            <a:pPr lvl="1"/>
            <a:r>
              <a:rPr lang="en-US" dirty="0"/>
              <a:t>NOTE: WHEN DID THE “SHOT CLOCK” START?</a:t>
            </a:r>
          </a:p>
          <a:p>
            <a:r>
              <a:rPr lang="en-US" dirty="0"/>
              <a:t>CLOSING DELIVERABLES</a:t>
            </a:r>
          </a:p>
          <a:p>
            <a:pPr lvl="1"/>
            <a:r>
              <a:rPr lang="en-US" dirty="0"/>
              <a:t>DEED</a:t>
            </a:r>
          </a:p>
          <a:p>
            <a:pPr lvl="1"/>
            <a:r>
              <a:rPr lang="en-US" dirty="0"/>
              <a:t>ASSIGNMENT OF LEASES</a:t>
            </a:r>
          </a:p>
          <a:p>
            <a:pPr lvl="1"/>
            <a:r>
              <a:rPr lang="en-US" dirty="0"/>
              <a:t>BILL OF SALE</a:t>
            </a:r>
          </a:p>
          <a:p>
            <a:pPr lvl="1"/>
            <a:r>
              <a:rPr lang="en-US" dirty="0"/>
              <a:t>NOTE / MORTGAGE</a:t>
            </a:r>
          </a:p>
          <a:p>
            <a:pPr lvl="1"/>
            <a:r>
              <a:rPr lang="en-US" dirty="0"/>
              <a:t>ASSIGNMENT OF NOTES (MOBILE HOMES / SELLER-FINANCED)</a:t>
            </a:r>
          </a:p>
          <a:p>
            <a:pPr lvl="1"/>
            <a:r>
              <a:rPr lang="en-US" dirty="0"/>
              <a:t>TENANT NOTICES</a:t>
            </a:r>
          </a:p>
          <a:p>
            <a:pPr lvl="1"/>
            <a:r>
              <a:rPr lang="en-US" dirty="0"/>
              <a:t>FIRPTA, ENTITY DOCS, ETC.</a:t>
            </a:r>
          </a:p>
          <a:p>
            <a:pPr lvl="1"/>
            <a:r>
              <a:rPr lang="en-US" dirty="0"/>
              <a:t>KEYS / CODES / ETC.</a:t>
            </a:r>
          </a:p>
          <a:p>
            <a:pPr lvl="1"/>
            <a:r>
              <a:rPr lang="en-US" dirty="0"/>
              <a:t>CLOSING FUNDS (BUYER)</a:t>
            </a:r>
          </a:p>
          <a:p>
            <a:pPr lvl="1"/>
            <a:r>
              <a:rPr lang="en-US" dirty="0"/>
              <a:t>ANYTHING ELSE TITLE COMPANY REQUIRES</a:t>
            </a:r>
          </a:p>
          <a:p>
            <a:pPr lvl="1"/>
            <a:r>
              <a:rPr lang="en-US" dirty="0"/>
              <a:t>1031 DOCS</a:t>
            </a:r>
          </a:p>
          <a:p>
            <a:r>
              <a:rPr lang="en-US" dirty="0"/>
              <a:t>BEST PRACTICE INCLUDES A CLOSING INSTRUCTION LETTER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78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D38B-0F81-7744-98CB-DF4CF3D5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0307"/>
          </a:xfrm>
        </p:spPr>
        <p:txBody>
          <a:bodyPr/>
          <a:lstStyle/>
          <a:p>
            <a:r>
              <a:rPr lang="en-US" dirty="0"/>
              <a:t>15. SELLER DEFAULT 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0DC4C-545F-6641-86CC-B28F1A641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43050"/>
            <a:ext cx="8946541" cy="4705349"/>
          </a:xfrm>
        </p:spPr>
        <p:txBody>
          <a:bodyPr/>
          <a:lstStyle/>
          <a:p>
            <a:r>
              <a:rPr lang="en-US" dirty="0"/>
              <a:t>SELLER DEFAULT</a:t>
            </a:r>
          </a:p>
          <a:p>
            <a:pPr lvl="1"/>
            <a:r>
              <a:rPr lang="en-US" dirty="0"/>
              <a:t>SPECIFIC PERFORMANCE</a:t>
            </a:r>
          </a:p>
          <a:p>
            <a:pPr lvl="2"/>
            <a:r>
              <a:rPr lang="en-US" dirty="0"/>
              <a:t>PLUS DAMAGES (AT LAW AND EQUITY), LOST PROFITS, LOST BUSINESS OPPORTUNITIES, CONSEQUENTIAL DAMAGES, OR…</a:t>
            </a:r>
          </a:p>
          <a:p>
            <a:pPr lvl="1"/>
            <a:r>
              <a:rPr lang="en-US" dirty="0"/>
              <a:t>TERMINATE THE CONTRACT AND EARNEST MONEY AND EXTENSION FEES RETURNED, PLUS…</a:t>
            </a:r>
          </a:p>
          <a:p>
            <a:pPr lvl="2"/>
            <a:r>
              <a:rPr lang="en-US" dirty="0"/>
              <a:t>REPORTS, DD COSTS, LOAN APPLICATION FEES REIMBURSED</a:t>
            </a:r>
          </a:p>
          <a:p>
            <a:pPr lvl="3"/>
            <a:r>
              <a:rPr lang="en-US" dirty="0"/>
              <a:t>IF NOT, LIEN PROPERTY</a:t>
            </a:r>
          </a:p>
          <a:p>
            <a:pPr lvl="1"/>
            <a:r>
              <a:rPr lang="en-US" dirty="0"/>
              <a:t>NOTICE AND CURE PERIOD?</a:t>
            </a:r>
          </a:p>
          <a:p>
            <a:pPr lvl="1"/>
            <a:r>
              <a:rPr lang="en-US" dirty="0"/>
              <a:t>GO FOR MORE THAN ONE DEFAULT OPTION/REMEDY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43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B97D-F748-734F-9468-6DFA9A816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 BUYER DEFAULT PROVISION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67967-CA87-E549-BAA8-41EDACE03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83688"/>
            <a:ext cx="8946541" cy="2804832"/>
          </a:xfrm>
        </p:spPr>
        <p:txBody>
          <a:bodyPr>
            <a:normAutofit fontScale="92500"/>
          </a:bodyPr>
          <a:lstStyle/>
          <a:p>
            <a:r>
              <a:rPr lang="en-US" dirty="0"/>
              <a:t>SOLE REMEDY… RETAIN THE EARNEST MONEY AS LIQUIDATED DAMAGES</a:t>
            </a:r>
          </a:p>
          <a:p>
            <a:r>
              <a:rPr lang="en-US" dirty="0"/>
              <a:t>BUYERS: DO NOT AGREE TO SPECIFIC PERFORMANCE</a:t>
            </a:r>
          </a:p>
          <a:p>
            <a:r>
              <a:rPr lang="en-US" dirty="0"/>
              <a:t>BUYERS: MINIMIZE REPS (AND HAVE SELLER HELP WITH DD)</a:t>
            </a:r>
          </a:p>
          <a:p>
            <a:r>
              <a:rPr lang="en-US" dirty="0"/>
              <a:t>NOTICE AND CURE PERIOD?</a:t>
            </a:r>
          </a:p>
          <a:p>
            <a:pPr lvl="1"/>
            <a:r>
              <a:rPr lang="en-US" dirty="0"/>
              <a:t>AT LEAST ONE BUSINESS DAY</a:t>
            </a:r>
          </a:p>
          <a:p>
            <a:pPr lvl="2"/>
            <a:r>
              <a:rPr lang="en-US" dirty="0"/>
              <a:t>FEDS CAN HOLD UP A WIRE ON THE DAY OF CLOSING</a:t>
            </a:r>
          </a:p>
          <a:p>
            <a:pPr lvl="2"/>
            <a:r>
              <a:rPr lang="en-US" dirty="0"/>
              <a:t>UPS/FED EX IS SOMETIMES LATE</a:t>
            </a:r>
          </a:p>
        </p:txBody>
      </p:sp>
    </p:spTree>
    <p:extLst>
      <p:ext uri="{BB962C8B-B14F-4D97-AF65-F5344CB8AC3E}">
        <p14:creationId xmlns:p14="http://schemas.microsoft.com/office/powerpoint/2010/main" val="374253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3EF3-A522-3285-62D1-1A0346C8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D7225-E482-92B0-10BA-6D4B7A98B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attorney-client relationship exists.</a:t>
            </a:r>
          </a:p>
          <a:p>
            <a:r>
              <a:rPr lang="en-US" dirty="0"/>
              <a:t>For informational purposes only.</a:t>
            </a:r>
          </a:p>
          <a:p>
            <a:r>
              <a:rPr lang="en-US" dirty="0"/>
              <a:t>You should seek tax and legal representation from a qualified professional.</a:t>
            </a:r>
          </a:p>
          <a:p>
            <a:r>
              <a:rPr lang="en-US" dirty="0"/>
              <a:t>The choice of a lawyer is an important decision and should not be based solely upon advertisements.</a:t>
            </a:r>
          </a:p>
        </p:txBody>
      </p:sp>
    </p:spTree>
    <p:extLst>
      <p:ext uri="{BB962C8B-B14F-4D97-AF65-F5344CB8AC3E}">
        <p14:creationId xmlns:p14="http://schemas.microsoft.com/office/powerpoint/2010/main" val="2957735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98E5-E1CB-9C48-9DFB-66BCB848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17. NOTICE 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F5422-8003-BF41-93E5-34D4B018E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59623"/>
            <a:ext cx="8946541" cy="4195481"/>
          </a:xfrm>
        </p:spPr>
        <p:txBody>
          <a:bodyPr/>
          <a:lstStyle/>
          <a:p>
            <a:r>
              <a:rPr lang="en-US" dirty="0"/>
              <a:t>EMAIL DELIVERY SHOULD BE FINE</a:t>
            </a:r>
          </a:p>
          <a:p>
            <a:r>
              <a:rPr lang="en-US" dirty="0"/>
              <a:t>HAVE MORE THAN ONE PERSON/ENTITY TO BE NOTICED</a:t>
            </a:r>
          </a:p>
          <a:p>
            <a:r>
              <a:rPr lang="en-US" dirty="0"/>
              <a:t>ARE EMAILS PLUS ANOTHER FORM OF COMMUNICATION REQUIRED?</a:t>
            </a:r>
          </a:p>
          <a:p>
            <a:r>
              <a:rPr lang="en-US" dirty="0"/>
              <a:t>NO P.O. BOXES IN THE EVENT OF LITIGATION</a:t>
            </a:r>
          </a:p>
          <a:p>
            <a:r>
              <a:rPr lang="en-US" dirty="0"/>
              <a:t>OFTEN MISSED BY PARTIES, WILL RESULT IN A LATER PSA AMENDMENT</a:t>
            </a:r>
          </a:p>
          <a:p>
            <a:r>
              <a:rPr lang="en-US" dirty="0"/>
              <a:t>MAKE SURE IF NO EMAIL DELIVERY, TERMINATION NOTICES ARE SENT OUT TIMELY</a:t>
            </a:r>
          </a:p>
          <a:p>
            <a:r>
              <a:rPr lang="en-US" dirty="0"/>
              <a:t>ALWAYS INCLUDE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61659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D38B-0F81-7744-98CB-DF4CF3D5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0307"/>
          </a:xfrm>
        </p:spPr>
        <p:txBody>
          <a:bodyPr/>
          <a:lstStyle/>
          <a:p>
            <a:r>
              <a:rPr lang="en-US" dirty="0"/>
              <a:t>18. SURVIVABILITY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0DC4C-545F-6641-86CC-B28F1A641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43050"/>
            <a:ext cx="8946541" cy="4705349"/>
          </a:xfrm>
        </p:spPr>
        <p:txBody>
          <a:bodyPr/>
          <a:lstStyle/>
          <a:p>
            <a:r>
              <a:rPr lang="en-US" dirty="0"/>
              <a:t>SELLER REPS AND WARRANTIES “SURVIVE CLOSING” </a:t>
            </a:r>
          </a:p>
          <a:p>
            <a:pPr lvl="1"/>
            <a:r>
              <a:rPr lang="en-US" dirty="0"/>
              <a:t>THIS HELPS KEEP SELLER HONEST AND MAY PROVIDE POST-CLOSING RELIEF</a:t>
            </a:r>
          </a:p>
          <a:p>
            <a:pPr lvl="1"/>
            <a:r>
              <a:rPr lang="en-US" dirty="0"/>
              <a:t>TIMELINE FOR SURVIVAL IS NEGOTIABLE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22BB2-CC3C-D1B9-5683-F1A710DC5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4" y="3033591"/>
            <a:ext cx="8897592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74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B6D6-9C85-284E-84FF-1D078543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19. BROKER 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CE78-4558-074D-9351-0CB125746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24703"/>
            <a:ext cx="8946541" cy="2876269"/>
          </a:xfrm>
        </p:spPr>
        <p:txBody>
          <a:bodyPr>
            <a:normAutofit/>
          </a:bodyPr>
          <a:lstStyle/>
          <a:p>
            <a:r>
              <a:rPr lang="en-US" dirty="0"/>
              <a:t>CLARIFY WHETHER BUYER/SELLER IS PAYING BROKER/S</a:t>
            </a:r>
          </a:p>
          <a:p>
            <a:r>
              <a:rPr lang="en-US" dirty="0"/>
              <a:t>DISCLOSURE REQUIRED?</a:t>
            </a:r>
          </a:p>
          <a:p>
            <a:r>
              <a:rPr lang="en-US" dirty="0"/>
              <a:t>WAIVERS (PROTECTS BROKERS AND YOU!)</a:t>
            </a:r>
          </a:p>
          <a:p>
            <a:r>
              <a:rPr lang="en-US" dirty="0"/>
              <a:t>INDEMNIFICATION OF OTHER PARTY IF A BROKER “POPS UP” AFTER CLOSING AND DEMANDS PAYMENT</a:t>
            </a:r>
          </a:p>
          <a:p>
            <a:r>
              <a:rPr lang="en-US" dirty="0"/>
              <a:t>MANY BROKERS HAVE STANDARD LANGUAGE THEY WANT PUT IN – USUALLY OK BUT DON’T LET BROKERS GET FEES IN EVENT OF DEFAULT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59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7EDB-8E1B-7845-A8A9-75FF9451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20. SECTION 1031 EXCHANGES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7B904-0555-9343-9597-245509569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BUT INCLUDE TO AVOID ADVERSARIAL DEALINGS</a:t>
            </a:r>
          </a:p>
          <a:p>
            <a:r>
              <a:rPr lang="en-US" dirty="0"/>
              <a:t>ALLOW FOR TIC / DROP &amp; SWAP PSA ASSIGNMENTS IF NOT ALREADY ADDRESSED IN ASSIGNMENT SECTION</a:t>
            </a:r>
          </a:p>
          <a:p>
            <a:r>
              <a:rPr lang="en-US" dirty="0"/>
              <a:t>MAKE SURE ALL PARTIES (ESPECIALLY TITLE) ARE AWARE OF A 1031 EXCHANGE WELL IN TIME OF CLOSING</a:t>
            </a:r>
          </a:p>
          <a:p>
            <a:pPr lvl="1"/>
            <a:r>
              <a:rPr lang="en-US" dirty="0"/>
              <a:t>GET QUALIFIED INTERMEDIARY INVOLVED ASAP</a:t>
            </a:r>
          </a:p>
          <a:p>
            <a:pPr lvl="1"/>
            <a:r>
              <a:rPr lang="en-US" dirty="0"/>
              <a:t>SOMETIMES ADDS COMPLICATIONS (AND COSTS)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24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AA-18A4-054F-BAFB-6F0253E9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21.	MISCELLANEOUS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E6F71-727D-4947-8625-6264240D4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57314"/>
            <a:ext cx="8946541" cy="48910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COVID / FORCE MAJEURE DELAYS</a:t>
            </a:r>
          </a:p>
          <a:p>
            <a:r>
              <a:rPr lang="en-US" dirty="0"/>
              <a:t>FIRPTA / ANTI-TERRORISN</a:t>
            </a:r>
          </a:p>
          <a:p>
            <a:r>
              <a:rPr lang="en-US" dirty="0"/>
              <a:t>ENTIRE AGREEMENT</a:t>
            </a:r>
          </a:p>
          <a:p>
            <a:r>
              <a:rPr lang="en-US" dirty="0"/>
              <a:t>BINDING EFFECT </a:t>
            </a:r>
          </a:p>
          <a:p>
            <a:r>
              <a:rPr lang="en-US" dirty="0"/>
              <a:t>GOVERNING LAW</a:t>
            </a:r>
          </a:p>
          <a:p>
            <a:r>
              <a:rPr lang="en-US" dirty="0"/>
              <a:t>CONFIDENTIALITY</a:t>
            </a:r>
          </a:p>
          <a:p>
            <a:r>
              <a:rPr lang="en-US" dirty="0"/>
              <a:t>INCORPORATE EXHIBITS</a:t>
            </a:r>
          </a:p>
          <a:p>
            <a:r>
              <a:rPr lang="en-US" dirty="0"/>
              <a:t>NO BACK UP OFFERS ALLOWED BY SELLER</a:t>
            </a:r>
          </a:p>
          <a:p>
            <a:r>
              <a:rPr lang="en-US" dirty="0"/>
              <a:t>TIME COMPUTATION (MAKE SURE THIS IS CLEAR – PERFORMANCE DATE SHOULD GET EXTENDED IF FALLS ON A HOLIDAY OR WEEKEND</a:t>
            </a:r>
          </a:p>
          <a:p>
            <a:r>
              <a:rPr lang="en-US" dirty="0"/>
              <a:t>WAIVER OF JURY TRIAL</a:t>
            </a:r>
          </a:p>
          <a:p>
            <a:r>
              <a:rPr lang="en-US" dirty="0"/>
              <a:t>OFFER NOT VALID AFTER “X” 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97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E05F-3250-2740-ADC8-CAB410F6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22. EXHIBITS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6E65D-4839-4A47-859C-17492646A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85900"/>
            <a:ext cx="8946541" cy="49193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LEGAL DESCRIPTION</a:t>
            </a:r>
          </a:p>
          <a:p>
            <a:r>
              <a:rPr lang="en-US" b="1" u="sng" dirty="0"/>
              <a:t>PURCHASE PRICE ALLOCATION </a:t>
            </a:r>
          </a:p>
          <a:p>
            <a:r>
              <a:rPr lang="en-US" dirty="0"/>
              <a:t>PERSONAL PROPERTY (MOBILE HOMES / VIN / LOT #’S)</a:t>
            </a:r>
          </a:p>
          <a:p>
            <a:r>
              <a:rPr lang="en-US" dirty="0"/>
              <a:t>SELLER-FINANCED NOTES ON MOBILE HOMES</a:t>
            </a:r>
          </a:p>
          <a:p>
            <a:pPr lvl="1"/>
            <a:r>
              <a:rPr lang="en-US" dirty="0"/>
              <a:t>LOT NO. / VIN / BORROWER NAME / BALANCE</a:t>
            </a:r>
          </a:p>
          <a:p>
            <a:r>
              <a:rPr lang="en-US" dirty="0"/>
              <a:t>SELLER DELIVERABLES</a:t>
            </a:r>
          </a:p>
          <a:p>
            <a:r>
              <a:rPr lang="en-US" dirty="0"/>
              <a:t>RENT ROLL</a:t>
            </a:r>
          </a:p>
          <a:p>
            <a:r>
              <a:rPr lang="en-US" dirty="0"/>
              <a:t>FORMS TO SIGN AT CLOSING</a:t>
            </a:r>
          </a:p>
          <a:p>
            <a:pPr lvl="1"/>
            <a:r>
              <a:rPr lang="en-US" dirty="0"/>
              <a:t>BILL OF SALE</a:t>
            </a:r>
          </a:p>
          <a:p>
            <a:pPr lvl="1"/>
            <a:r>
              <a:rPr lang="en-US" dirty="0"/>
              <a:t>ASSIGNMENT OF LEASES</a:t>
            </a:r>
          </a:p>
          <a:p>
            <a:pPr lvl="1"/>
            <a:r>
              <a:rPr lang="en-US" dirty="0"/>
              <a:t>DEED</a:t>
            </a:r>
          </a:p>
          <a:p>
            <a:pPr lvl="1"/>
            <a:r>
              <a:rPr lang="en-US" dirty="0"/>
              <a:t>NOTE / MORTGAGE / GUARANTY</a:t>
            </a:r>
          </a:p>
          <a:p>
            <a:r>
              <a:rPr lang="en-US" dirty="0"/>
              <a:t>ESCROW HOLDBACK AGREEMENT</a:t>
            </a:r>
          </a:p>
        </p:txBody>
      </p:sp>
    </p:spTree>
    <p:extLst>
      <p:ext uri="{BB962C8B-B14F-4D97-AF65-F5344CB8AC3E}">
        <p14:creationId xmlns:p14="http://schemas.microsoft.com/office/powerpoint/2010/main" val="3430507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E05F-3250-2740-ADC8-CAB410F6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IMPORTANT DOCS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6E65D-4839-4A47-859C-17492646A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85900"/>
            <a:ext cx="8946541" cy="49193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LENDER DOCS (DEED, NOTE, BUSINESS LOAN AGREEMENT, GUARANTY)</a:t>
            </a:r>
          </a:p>
          <a:p>
            <a:r>
              <a:rPr lang="en-US" dirty="0"/>
              <a:t>CLOSING DOCS</a:t>
            </a:r>
          </a:p>
          <a:p>
            <a:r>
              <a:rPr lang="en-US" dirty="0"/>
              <a:t>PRIVATE PLACEMENT MEMORANDUM</a:t>
            </a:r>
          </a:p>
          <a:p>
            <a:r>
              <a:rPr lang="en-US" dirty="0"/>
              <a:t>OPERATING AGREEMENT</a:t>
            </a:r>
          </a:p>
          <a:p>
            <a:r>
              <a:rPr lang="en-US" dirty="0"/>
              <a:t>ASSET MANAGEMENT AGREEMENT</a:t>
            </a:r>
          </a:p>
          <a:p>
            <a:r>
              <a:rPr lang="en-US" dirty="0"/>
              <a:t>PROPERTY MANAGEMENT AGREEMENT</a:t>
            </a:r>
          </a:p>
          <a:p>
            <a:r>
              <a:rPr lang="en-US" dirty="0"/>
              <a:t>TIC AGREEMENT</a:t>
            </a:r>
          </a:p>
          <a:p>
            <a:r>
              <a:rPr lang="en-US" dirty="0"/>
              <a:t>ZONING LETTER (PART OF DD)</a:t>
            </a:r>
          </a:p>
          <a:p>
            <a:r>
              <a:rPr lang="en-US" dirty="0"/>
              <a:t>LEASES (STATE-SPECIFIC) AND SALES FORMS</a:t>
            </a:r>
          </a:p>
          <a:p>
            <a:r>
              <a:rPr lang="en-US" dirty="0"/>
              <a:t>LICENSES/PERMITS/DEALER FORMS/</a:t>
            </a:r>
          </a:p>
          <a:p>
            <a:r>
              <a:rPr lang="en-US" dirty="0"/>
              <a:t>EMPLOYMENT HANDBOOK (FHA, JOB DESCRIPTIONS, ETC.)</a:t>
            </a:r>
          </a:p>
          <a:p>
            <a:r>
              <a:rPr lang="en-US" dirty="0"/>
              <a:t>OPERATIONAL POLICIES</a:t>
            </a:r>
          </a:p>
        </p:txBody>
      </p:sp>
    </p:spTree>
    <p:extLst>
      <p:ext uri="{BB962C8B-B14F-4D97-AF65-F5344CB8AC3E}">
        <p14:creationId xmlns:p14="http://schemas.microsoft.com/office/powerpoint/2010/main" val="2997947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C8D252-8044-458D-A776-6A5833FEF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884AA69-7728-499C-8FA7-A3FCA738E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79760FB8-CC91-426C-9EF3-A58786866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E274F2C-FBD9-4A60-B6A0-FB7532F59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543DFE3-F007-48D9-A223-F7351802D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9E7EBD1-9868-4F2F-B4FF-A89B93CFB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80" name="Rectangle 49">
            <a:extLst>
              <a:ext uri="{FF2B5EF4-FFF2-40B4-BE49-F238E27FC236}">
                <a16:creationId xmlns:a16="http://schemas.microsoft.com/office/drawing/2014/main" id="{5141C085-496E-426D-A873-77E40E68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ADF6A6-DC2D-859E-BB0E-F66518FD7B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67" y="1213114"/>
            <a:ext cx="5291667" cy="44317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488E5-53BD-2DBE-6CD0-C0E4268C1F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0454" y="2741607"/>
            <a:ext cx="6241545" cy="230937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3A45894-DB82-F466-15A4-C057444A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ANY QUESTIONS?!</a:t>
            </a:r>
          </a:p>
        </p:txBody>
      </p:sp>
    </p:spTree>
    <p:extLst>
      <p:ext uri="{BB962C8B-B14F-4D97-AF65-F5344CB8AC3E}">
        <p14:creationId xmlns:p14="http://schemas.microsoft.com/office/powerpoint/2010/main" val="1500809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CB15E-F96F-4540-A3A5-06A9684F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LEGAL NAME OF </a:t>
            </a:r>
            <a:br>
              <a:rPr lang="en-US" dirty="0"/>
            </a:br>
            <a:r>
              <a:rPr lang="en-US" dirty="0"/>
              <a:t>SELLER AND BUYER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C6B1E-B981-CE4F-A951-2AEC12C91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THIS MATTER IN THE PURCHASE AND SALE AGREEMENT (PSA)?</a:t>
            </a:r>
          </a:p>
          <a:p>
            <a:r>
              <a:rPr lang="en-US" dirty="0"/>
              <a:t>WHAT IF I DON’T KNOW SELLER’S NAME?</a:t>
            </a:r>
          </a:p>
          <a:p>
            <a:r>
              <a:rPr lang="en-US" dirty="0"/>
              <a:t>HOW TO FIND SELLER’S NAME</a:t>
            </a:r>
          </a:p>
          <a:p>
            <a:r>
              <a:rPr lang="en-US" dirty="0"/>
              <a:t>HOW TO CONFIRM SELLER’S NAME</a:t>
            </a:r>
          </a:p>
          <a:p>
            <a:pPr lvl="1"/>
            <a:r>
              <a:rPr lang="en-US" dirty="0"/>
              <a:t>HINT: TITLE COMPANY IS YOUR FRIEND</a:t>
            </a:r>
          </a:p>
          <a:p>
            <a:r>
              <a:rPr lang="en-US" dirty="0"/>
              <a:t>MAKE SURE THE SIGNATURE PAGE ALSO HAS THE CORRECT NAMES</a:t>
            </a:r>
          </a:p>
          <a:p>
            <a:r>
              <a:rPr lang="en-US" dirty="0"/>
              <a:t>IF I AM THE BUYER, DO I NEED TO FORM AN LLC TO SIGN A PSA?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1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B7FDC-6441-594E-9531-1E459F78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ASSIGNMENT 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2456A-E660-1043-B3BC-2D5E44E56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BUYER’S </a:t>
            </a:r>
            <a:r>
              <a:rPr lang="en-US" i="1" u="sng" dirty="0"/>
              <a:t>RIGHT</a:t>
            </a:r>
            <a:r>
              <a:rPr lang="en-US" dirty="0"/>
              <a:t> TO ASSIGN IS CRUCIAL</a:t>
            </a:r>
          </a:p>
          <a:p>
            <a:r>
              <a:rPr lang="en-US" dirty="0"/>
              <a:t>BEST ASSIGNMENT RIGHT LANGUAGE VERSUS WHAT IS ACCEPTABLE</a:t>
            </a:r>
          </a:p>
          <a:p>
            <a:pPr lvl="1"/>
            <a:r>
              <a:rPr lang="en-US" dirty="0"/>
              <a:t>SINGLE PURPOSE, CONTROLLED ENTITY</a:t>
            </a:r>
          </a:p>
          <a:p>
            <a:pPr lvl="1"/>
            <a:r>
              <a:rPr lang="en-US" dirty="0"/>
              <a:t>WHOLESALER ASSIGNMENT RIGHTS (BROADEST)</a:t>
            </a:r>
          </a:p>
          <a:p>
            <a:pPr lvl="1"/>
            <a:r>
              <a:rPr lang="en-US" dirty="0"/>
              <a:t>SUBSTITUTED BUYER AND NO TRAILING LIABILITY TO ORIGINAL SIGNOR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C613EE-2589-494A-8476-DEC4515ED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4433693"/>
            <a:ext cx="99314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2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3202-FF13-EF45-ABCA-B400C016A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PROPERTY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54ADE-E806-1C43-9946-B1F9627C9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43844"/>
            <a:ext cx="8946541" cy="4195481"/>
          </a:xfrm>
        </p:spPr>
        <p:txBody>
          <a:bodyPr>
            <a:normAutofit/>
          </a:bodyPr>
          <a:lstStyle/>
          <a:p>
            <a:r>
              <a:rPr lang="en-US" dirty="0"/>
              <a:t>SURVEYOR LEGAL DESCRIPTION (BEST!)</a:t>
            </a:r>
          </a:p>
          <a:p>
            <a:r>
              <a:rPr lang="en-US" dirty="0"/>
              <a:t>COUNTY RECORDS SEARCH</a:t>
            </a:r>
          </a:p>
          <a:p>
            <a:r>
              <a:rPr lang="en-US" dirty="0"/>
              <a:t>PROPERTY TAX LEGAL DESCRIPTION</a:t>
            </a:r>
          </a:p>
          <a:p>
            <a:r>
              <a:rPr lang="en-US" dirty="0"/>
              <a:t>GOOGLE MAPS PICTURE IDENTIFYING THE LAND</a:t>
            </a:r>
          </a:p>
          <a:p>
            <a:r>
              <a:rPr lang="en-US" dirty="0"/>
              <a:t>DO NOT LEAVE BLANK</a:t>
            </a:r>
          </a:p>
          <a:p>
            <a:pPr lvl="1"/>
            <a:r>
              <a:rPr lang="en-US" dirty="0"/>
              <a:t>IF THE PROPERTY IS NOT IDENTIFIED… IS THERE EVEN A CONTRACT?</a:t>
            </a:r>
          </a:p>
          <a:p>
            <a:r>
              <a:rPr lang="en-US" dirty="0"/>
              <a:t>PERSONAL PROPERTY / MOBILE HOMES</a:t>
            </a:r>
          </a:p>
          <a:p>
            <a:pPr lvl="1"/>
            <a:r>
              <a:rPr lang="en-US" dirty="0"/>
              <a:t>YEAR / MAKE / MODEL / VIN (and copies of titles)</a:t>
            </a:r>
          </a:p>
          <a:p>
            <a:r>
              <a:rPr lang="en-US" dirty="0"/>
              <a:t>EQUIPMENT / INTANGIBLES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5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A18F-19A7-0940-8F42-523F7A3F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	PURCHASE PRICE AND </a:t>
            </a:r>
            <a:br>
              <a:rPr lang="en-US" dirty="0"/>
            </a:br>
            <a:r>
              <a:rPr lang="en-US" dirty="0"/>
              <a:t>EARNEST MONEY DEPOSIT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7176D-4FC8-7F40-8EA8-EB615BDA9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PURCHASE PRICE IS PRETTY EASY, HOWEVER…</a:t>
            </a:r>
          </a:p>
          <a:p>
            <a:pPr lvl="1"/>
            <a:r>
              <a:rPr lang="en-US" dirty="0"/>
              <a:t>SELLER-FINANCING?</a:t>
            </a:r>
          </a:p>
          <a:p>
            <a:pPr lvl="2"/>
            <a:r>
              <a:rPr lang="en-US" dirty="0"/>
              <a:t>PROMISSORY NOTE / MORTGAGE / PERSONAL GUARANTY</a:t>
            </a:r>
          </a:p>
          <a:p>
            <a:r>
              <a:rPr lang="en-US" dirty="0"/>
              <a:t>EARNEST MONEY:</a:t>
            </a:r>
          </a:p>
          <a:p>
            <a:pPr lvl="1"/>
            <a:r>
              <a:rPr lang="en-US" dirty="0"/>
              <a:t>WHEN IS IT DUE TO TITLE COMPANY?</a:t>
            </a:r>
          </a:p>
          <a:p>
            <a:pPr lvl="2"/>
            <a:r>
              <a:rPr lang="en-US" dirty="0"/>
              <a:t>NEVER PAY TO SELLER DIRECTLY</a:t>
            </a:r>
          </a:p>
          <a:p>
            <a:pPr lvl="2"/>
            <a:r>
              <a:rPr lang="en-US" dirty="0"/>
              <a:t>HOW TO PAY TO ASSIGNOR (IF AT ALL) ON A WHOLESALE DEAL</a:t>
            </a:r>
          </a:p>
          <a:p>
            <a:pPr lvl="1"/>
            <a:r>
              <a:rPr lang="en-US" dirty="0"/>
              <a:t>APPLICABLE TO PURCHASE PRICE</a:t>
            </a:r>
          </a:p>
          <a:p>
            <a:pPr lvl="1"/>
            <a:r>
              <a:rPr lang="en-US" dirty="0"/>
              <a:t>TIMING OF EMD NON-REFUNDABILITY</a:t>
            </a:r>
          </a:p>
        </p:txBody>
      </p:sp>
    </p:spTree>
    <p:extLst>
      <p:ext uri="{BB962C8B-B14F-4D97-AF65-F5344CB8AC3E}">
        <p14:creationId xmlns:p14="http://schemas.microsoft.com/office/powerpoint/2010/main" val="157859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4496-F399-1447-BFE0-05789372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RIGHT OF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66917-B82F-1D45-9F9B-BAF8E1FF7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799" y="1428449"/>
            <a:ext cx="8946541" cy="4195481"/>
          </a:xfrm>
        </p:spPr>
        <p:txBody>
          <a:bodyPr/>
          <a:lstStyle/>
          <a:p>
            <a:r>
              <a:rPr lang="en-US" dirty="0"/>
              <a:t>YOU NEED PERMISSION TO ENTRY THE PREMISES TO CONDUCT DUE DILIGENCE</a:t>
            </a:r>
          </a:p>
          <a:p>
            <a:r>
              <a:rPr lang="en-US" dirty="0"/>
              <a:t>IT IS STANDARD TO MAKE SELLER WHOLE FOR DAMAGES YOU (OR 3</a:t>
            </a:r>
            <a:r>
              <a:rPr lang="en-US" baseline="30000" dirty="0"/>
              <a:t>RD</a:t>
            </a:r>
            <a:r>
              <a:rPr lang="en-US" dirty="0"/>
              <a:t> PARTY AGENTS) CAUSE TO THE PROPERTY</a:t>
            </a:r>
          </a:p>
          <a:p>
            <a:r>
              <a:rPr lang="en-US" dirty="0"/>
              <a:t>BORING, DRILLING, SUBSURFACE, ETC. – REQUIRE SELLER APPROVAL?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023A1-459D-5149-A5A9-B9D5C6AB6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19" y="3432714"/>
            <a:ext cx="10231674" cy="316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7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0ECB-C473-4444-9846-F5B66AC1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TITLE COMMITMENT, TITLE OBJECTIONS, AND TITLE POLICY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9EAFF-D7D7-894D-AE2E-928754DC0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TITLE COMMITMENT (OR PRELIMINARY TITLE REPORT) VS. PRO FORMA</a:t>
            </a:r>
          </a:p>
          <a:p>
            <a:pPr lvl="1"/>
            <a:r>
              <a:rPr lang="en-US" dirty="0"/>
              <a:t>STANDARD VS. EXTENDED COVERAGE</a:t>
            </a:r>
          </a:p>
          <a:p>
            <a:pPr lvl="1"/>
            <a:r>
              <a:rPr lang="en-US" dirty="0"/>
              <a:t>EXCEPTIONS / ENDORSEMENTS</a:t>
            </a:r>
          </a:p>
          <a:p>
            <a:r>
              <a:rPr lang="en-US" dirty="0"/>
              <a:t>POST-CLOSING TITLE POLICY</a:t>
            </a:r>
          </a:p>
          <a:p>
            <a:pPr lvl="1"/>
            <a:r>
              <a:rPr lang="en-US" dirty="0"/>
              <a:t>ALTA FORM OWNER’S POLICY</a:t>
            </a:r>
          </a:p>
          <a:p>
            <a:r>
              <a:rPr lang="en-US" dirty="0"/>
              <a:t>TITLE OBJECTION RIGHTS (AND WHEN TO OBJECT)</a:t>
            </a:r>
          </a:p>
          <a:p>
            <a:r>
              <a:rPr lang="en-US" dirty="0"/>
              <a:t>REMEDY IF TITLE IS NOT ACCEPTABLE OR UNCURABLE BY SELLER</a:t>
            </a:r>
          </a:p>
          <a:p>
            <a:pPr lvl="1"/>
            <a:r>
              <a:rPr lang="en-US" dirty="0"/>
              <a:t>EMD RETURN</a:t>
            </a:r>
          </a:p>
          <a:p>
            <a:pPr lvl="1"/>
            <a:r>
              <a:rPr lang="en-US" dirty="0"/>
              <a:t>REIMBURSEMENT OF OUT-OF-POCKET EXPENSES </a:t>
            </a:r>
            <a:r>
              <a:rPr lang="en-US" i="1" u="sng" dirty="0"/>
              <a:t>AND</a:t>
            </a:r>
            <a:r>
              <a:rPr lang="en-US" dirty="0"/>
              <a:t> DUE DILIGENCE COSTS</a:t>
            </a:r>
          </a:p>
          <a:p>
            <a:r>
              <a:rPr lang="en-US" dirty="0"/>
              <a:t>TYPES OF SURVEY, WHO PAYS, AND HOW/WHEN IT IMPACTS THE CLOCK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9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F1A9-9AB0-7046-8686-E22EB339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RISK OF LOSS AND CONDEMNATION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59F46-0212-0247-9628-AC82182E4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YOUR PSA GIVES YOU (BUYER) THE RIGHT TO TERMINATE THE CONTRACT IF LOSS OCCURS OR THE PROPERTY IS CONDEMNED PRIOR TO CLOSING</a:t>
            </a:r>
          </a:p>
          <a:p>
            <a:r>
              <a:rPr lang="en-US" dirty="0"/>
              <a:t>SELLER BEARS THE RISK UP AND UNTIL CLOSING</a:t>
            </a:r>
          </a:p>
          <a:p>
            <a:r>
              <a:rPr lang="en-US" dirty="0"/>
              <a:t>INSURANCE OR EMINENT DOMAIN PROCEEDS</a:t>
            </a:r>
          </a:p>
        </p:txBody>
      </p:sp>
    </p:spTree>
    <p:extLst>
      <p:ext uri="{BB962C8B-B14F-4D97-AF65-F5344CB8AC3E}">
        <p14:creationId xmlns:p14="http://schemas.microsoft.com/office/powerpoint/2010/main" val="3481334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1192</TotalTime>
  <Words>1566</Words>
  <Application>Microsoft Office PowerPoint</Application>
  <PresentationFormat>Widescreen</PresentationFormat>
  <Paragraphs>217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Century Gothic</vt:lpstr>
      <vt:lpstr>Lora</vt:lpstr>
      <vt:lpstr>Times New Roman</vt:lpstr>
      <vt:lpstr>Wingdings 3</vt:lpstr>
      <vt:lpstr>Ion</vt:lpstr>
      <vt:lpstr>Legal Docs Done Right: Key Provisions to Avoid Nightmares   </vt:lpstr>
      <vt:lpstr>DISCLOSURE</vt:lpstr>
      <vt:lpstr>1. LEGAL NAME OF  SELLER AND BUYER</vt:lpstr>
      <vt:lpstr>2. ASSIGNMENT PROVISION</vt:lpstr>
      <vt:lpstr>3. PROPERTY DESCRIPTION</vt:lpstr>
      <vt:lpstr>4. PURCHASE PRICE AND  EARNEST MONEY DEPOSIT </vt:lpstr>
      <vt:lpstr>5. RIGHT OF ENTRY</vt:lpstr>
      <vt:lpstr>6. TITLE COMMITMENT, TITLE OBJECTIONS, AND TITLE POLICY </vt:lpstr>
      <vt:lpstr>7. RISK OF LOSS AND CONDEMNATION</vt:lpstr>
      <vt:lpstr>8. DUE DILIGENCE PERIOD</vt:lpstr>
      <vt:lpstr>9. SELLER DELIVERABLES (EXHIBIT TO PSA )</vt:lpstr>
      <vt:lpstr>SELLER DELIVERABLES (CONT.)</vt:lpstr>
      <vt:lpstr>10. SELLER COVENANTS (PROMISES)</vt:lpstr>
      <vt:lpstr>11. REPRESENTATIONS AND WARRANTIES </vt:lpstr>
      <vt:lpstr>12. CONDITIONS PRECEDENT TO CLOSING</vt:lpstr>
      <vt:lpstr>13. CLOSING PRORATIONS AND CLOSING COSTS</vt:lpstr>
      <vt:lpstr>14. CLOSING</vt:lpstr>
      <vt:lpstr>15. SELLER DEFAULT PROVISION</vt:lpstr>
      <vt:lpstr>16. BUYER DEFAULT PROVISION </vt:lpstr>
      <vt:lpstr>17. NOTICE PROVISION</vt:lpstr>
      <vt:lpstr>18. SURVIVABILITY</vt:lpstr>
      <vt:lpstr>19. BROKER PROVISION</vt:lpstr>
      <vt:lpstr> 20. SECTION 1031 EXCHANGES</vt:lpstr>
      <vt:lpstr>21. MISCELLANEOUS</vt:lpstr>
      <vt:lpstr>22. EXHIBITS</vt:lpstr>
      <vt:lpstr>OTHER IMPORTANT DOCS</vt:lpstr>
      <vt:lpstr>ANY QUESTIONS?!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Jonathon Gilmore</dc:creator>
  <cp:lastModifiedBy>Ferd Niemann</cp:lastModifiedBy>
  <cp:revision>45</cp:revision>
  <dcterms:created xsi:type="dcterms:W3CDTF">2022-02-22T23:39:33Z</dcterms:created>
  <dcterms:modified xsi:type="dcterms:W3CDTF">2023-09-13T17:17:21Z</dcterms:modified>
</cp:coreProperties>
</file>